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fntdata" ContentType="application/x-fontdata"/>
  <Default Extension="png" ContentType="image/png"/>
  <Default Extension="gif" ContentType="image/gif"/>
  <Default Extension="m4v" ContentType="video/mp4"/>
  <Default Extension="mp4" ContentType="video/mp4"/>
  <Default Extension="svg" ContentType="image/svg+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charts/chart1.xml" ContentType="application/vnd.openxmlformats-officedocument.drawingml.chart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charts/chart2.xml" ContentType="application/vnd.openxmlformats-officedocument.drawingml.chart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embeddedFontLst>
    <p:embeddedFont>
      <p:font typeface="DM Sans"/>
      <p:boldItalic r:id="rId19"/>
      <p:regular r:id="rId20"/>
      <p:italic r:id="rId21"/>
      <p:bold r:id="rId22"/>
    </p:embeddedFont>
    <p:embeddedFont>
      <p:font typeface="DM Mono"/>
      <p:regular r:id="rId23"/>
      <p:italic r:id="rId24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openxmlformats.org/officeDocument/2006/relationships/font" Target="fonts/DMSans-boldItalic.fntdata"/><Relationship Id="rId20" Type="http://schemas.openxmlformats.org/officeDocument/2006/relationships/font" Target="fonts/DMSans-regular.fntdata"/><Relationship Id="rId21" Type="http://schemas.openxmlformats.org/officeDocument/2006/relationships/font" Target="fonts/DMSans-italic.fntdata"/><Relationship Id="rId22" Type="http://schemas.openxmlformats.org/officeDocument/2006/relationships/font" Target="fonts/DMSans-bold.fntdata"/><Relationship Id="rId23" Type="http://schemas.openxmlformats.org/officeDocument/2006/relationships/font" Target="fonts/DMMono-regular.fntdata"/><Relationship Id="rId24" Type="http://schemas.openxmlformats.org/officeDocument/2006/relationships/font" Target="fonts/DMMono-italic.fntdata"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lin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c:spPr>
          <c:invertIfNegative val="0"/>
          <c:dLbls>
            <c:numFmt formatCode="#####################,k" sourceLinked="0"/>
            <c:txPr>
              <a:bodyPr/>
              <a:lstStyle/>
              <a:p>
                <a:pPr>
                  <a:defRPr b="0" i="0" strike="noStrike" sz="1080" u="none">
                    <a:solidFill>
                      <a:srgbClr val="000000"/>
                    </a:solidFill>
                    <a:latin typeface="DM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marker>
            <c:symbol val="none"/>
            <c:size val="5"/>
            <c:spPr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cat>
            <c:multiLvlStrRef>
              <c:f>Sheet1!$A$2:$A$6</c:f>
              <c:multiLvlStrCache>
                <c:ptCount val="5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2023</c:v>
                  </c:pt>
                  <c:pt idx="4">
                    <c:v>2024</c:v>
                  </c:pt>
                </c:lvl>
              </c:multiLvlStrCache>
            </c:multiLvl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31000000</c:v>
                </c:pt>
                <c:pt idx="1">
                  <c:v>24000000</c:v>
                </c:pt>
                <c:pt idx="2">
                  <c:v>28000000</c:v>
                </c:pt>
                <c:pt idx="3">
                  <c:v>32000000</c:v>
                </c:pt>
                <c:pt idx="4">
                  <c:v>36000000</c:v>
                </c:pt>
              </c:numCache>
            </c:numRef>
          </c:val>
          <c:smooth val="0"/>
        </c:ser>
        <c:dLbls>
          <c:numFmt formatCode="#####################,k" sourceLinked="0"/>
          <c:txPr>
            <a:bodyPr/>
            <a:lstStyle/>
            <a:p>
              <a:pPr>
                <a:defRPr b="0" i="0" strike="noStrike" sz="1080" u="none">
                  <a:solidFill>
                    <a:srgbClr val="000000"/>
                  </a:solidFill>
                  <a:latin typeface="DM Sans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marker val="1"/>
        <c:axId val="2094734554"/>
        <c:axId val="2094734552"/>
        <c:axId val="2094734556"/>
      </c:line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6350" cap="flat">
            <a:solidFill>
              <a:srgbClr val="000000"/>
            </a:solidFill>
            <a:prstDash val="solid"/>
            <a:round/>
          </a:ln>
        </c:spPr>
        <c:txPr>
          <a:bodyPr/>
          <a:lstStyle/>
          <a:p>
            <a:pPr>
              <a:defRPr sz="825" b="1" i="0" u="none" strike="noStrike">
                <a:solidFill>
                  <a:srgbClr val="000000"/>
                </a:solidFill>
                <a:latin typeface="DM Sans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1"/>
        <c:axPos val="l"/>
        <c:majorGridlines>
          <c:spPr>
            <a:ln w="6350" cap="flat">
              <a:solidFill>
                <a:srgbClr val="cccccc"/>
              </a:solidFill>
              <a:prstDash val="solid"/>
              <a:round/>
            </a:ln>
          </c:spPr>
        </c:majorGridlines>
        <c:numFmt formatCode="#####################,k" sourceLinked="0"/>
        <c:majorTickMark val="out"/>
        <c:minorTickMark val="none"/>
        <c:tickLblPos val="nextTo"/>
        <c:spPr>
          <a:ln w="6350" cap="flat">
            <a:solidFill>
              <a:srgbClr val="000000"/>
            </a:solidFill>
            <a:prstDash val="solid"/>
            <a:round/>
          </a:ln>
        </c:spPr>
        <c:txPr>
          <a:bodyPr/>
          <a:lstStyle/>
          <a:p>
            <a:pPr>
              <a:defRPr sz="1080" b="0" i="0" u="none" strike="noStrike">
                <a:solidFill>
                  <a:srgbClr val="000000"/>
                </a:solidFill>
                <a:latin typeface="DM Sans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1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Values</c:v>
                </c:pt>
              </c:strCache>
            </c:strRef>
          </c:tx>
          <c:spPr>
            <a:solidFill>
              <a:srgbClr val="000000"/>
            </a:solidFill>
            <a:effectLst/>
          </c:spPr>
          <c:invertIfNegative val="0"/>
          <c:dLbls>
            <c:numFmt formatCode="#####################,k" sourceLinked="0"/>
            <c:txPr>
              <a:bodyPr/>
              <a:lstStyle/>
              <a:p>
                <a:pPr>
                  <a:defRPr b="0" i="0" strike="noStrike" sz="1080" u="none">
                    <a:solidFill>
                      <a:srgbClr val="000000"/>
                    </a:solidFill>
                    <a:latin typeface="DM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dPt>
            <c:idx val="0"/>
            <c:invertIfNegative val="0"/>
            <c:bubble3D val="0"/>
            <c:spPr>
              <a:solidFill>
                <a:srgbClr val="000000"/>
              </a:solidFill>
              <a:effectLst/>
            </c:spPr>
          </c:dPt>
          <c:dPt>
            <c:idx val="1"/>
            <c:invertIfNegative val="0"/>
            <c:bubble3D val="0"/>
            <c:spPr>
              <a:solidFill>
                <a:srgbClr val="1f1f1f"/>
              </a:solidFill>
              <a:effectLst/>
            </c:spPr>
          </c:dPt>
          <c:dPt>
            <c:idx val="2"/>
            <c:invertIfNegative val="0"/>
            <c:bubble3D val="0"/>
            <c:spPr>
              <a:solidFill>
                <a:srgbClr val="3d3d3d"/>
              </a:solidFill>
              <a:effectLst/>
            </c:spPr>
          </c:dPt>
          <c:dPt>
            <c:idx val="3"/>
            <c:invertIfNegative val="0"/>
            <c:bubble3D val="0"/>
            <c:spPr>
              <a:solidFill>
                <a:srgbClr val="5c5c5c"/>
              </a:solidFill>
              <a:effectLst/>
            </c:spPr>
          </c:dPt>
          <c:dPt>
            <c:idx val="4"/>
            <c:invertIfNegative val="0"/>
            <c:bubble3D val="0"/>
            <c:spPr>
              <a:solidFill>
                <a:srgbClr val="7a7a7a"/>
              </a:solidFill>
              <a:effectLst/>
            </c:spPr>
          </c:dPt>
          <c:cat>
            <c:multiLvlStrRef>
              <c:f>Sheet1!$A$2:$A$6</c:f>
              <c:multiLvlStrCache>
                <c:ptCount val="5"/>
                <c:lvl>
                  <c:pt idx="0">
                    <c:v>2020</c:v>
                  </c:pt>
                  <c:pt idx="1">
                    <c:v>2021</c:v>
                  </c:pt>
                  <c:pt idx="2">
                    <c:v>2022</c:v>
                  </c:pt>
                  <c:pt idx="3">
                    <c:v>2023</c:v>
                  </c:pt>
                  <c:pt idx="4">
                    <c:v>2024</c:v>
                  </c:pt>
                </c:lvl>
              </c:multiLvlStrCache>
            </c:multiLvl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31000000</c:v>
                </c:pt>
                <c:pt idx="1">
                  <c:v>32000000</c:v>
                </c:pt>
                <c:pt idx="2">
                  <c:v>30500000</c:v>
                </c:pt>
                <c:pt idx="3">
                  <c:v>28000000</c:v>
                </c:pt>
                <c:pt idx="4">
                  <c:v>17000000</c:v>
                </c:pt>
              </c:numCache>
            </c:numRef>
          </c:val>
        </c:ser>
        <c:dLbls>
          <c:numFmt formatCode="#####################,k" sourceLinked="0"/>
          <c:txPr>
            <a:bodyPr/>
            <a:lstStyle/>
            <a:p>
              <a:pPr>
                <a:defRPr b="0" i="0" strike="noStrike" sz="1080" u="none">
                  <a:solidFill>
                    <a:srgbClr val="000000"/>
                  </a:solidFill>
                  <a:latin typeface="DM Sans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6350" cap="flat">
            <a:solidFill>
              <a:srgbClr val="000000"/>
            </a:solidFill>
            <a:prstDash val="solid"/>
            <a:round/>
          </a:ln>
        </c:spPr>
        <c:txPr>
          <a:bodyPr/>
          <a:lstStyle/>
          <a:p>
            <a:pPr>
              <a:defRPr sz="825" b="1" i="0" u="none" strike="noStrike">
                <a:solidFill>
                  <a:srgbClr val="000000"/>
                </a:solidFill>
                <a:latin typeface="DM Sans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1"/>
        <c:axPos val="l"/>
        <c:majorGridlines>
          <c:spPr>
            <a:ln w="6350" cap="flat">
              <a:solidFill>
                <a:srgbClr val="cccccc"/>
              </a:solidFill>
              <a:prstDash val="solid"/>
              <a:round/>
            </a:ln>
          </c:spPr>
        </c:majorGridlines>
        <c:numFmt formatCode="#####################,k" sourceLinked="0"/>
        <c:majorTickMark val="out"/>
        <c:minorTickMark val="none"/>
        <c:tickLblPos val="nextTo"/>
        <c:spPr>
          <a:ln w="6350" cap="flat">
            <a:solidFill>
              <a:srgbClr val="000000"/>
            </a:solidFill>
            <a:prstDash val="solid"/>
            <a:round/>
          </a:ln>
        </c:spPr>
        <c:txPr>
          <a:bodyPr/>
          <a:lstStyle/>
          <a:p>
            <a:pPr>
              <a:defRPr sz="1080" b="0" i="0" u="none" strike="noStrike">
                <a:solidFill>
                  <a:srgbClr val="000000"/>
                </a:solidFill>
                <a:latin typeface="DM Sans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span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image" Target="../media/image-1-2.sv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-1.png"/><Relationship Id="rId2" Type="http://schemas.openxmlformats.org/officeDocument/2006/relationships/image" Target="../media/image-10-2.svg"/><Relationship Id="rId3" Type="http://schemas.openxmlformats.org/officeDocument/2006/relationships/image" Target="../media/image-10-3.png"/><Relationship Id="rId4" Type="http://schemas.openxmlformats.org/officeDocument/2006/relationships/image" Target="../media/image-10-4.svg"/><Relationship Id="rId5" Type="http://schemas.openxmlformats.org/officeDocument/2006/relationships/image" Target="../media/image-10-5.png"/><Relationship Id="rId6" Type="http://schemas.openxmlformats.org/officeDocument/2006/relationships/image" Target="../media/image-10-6.sv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2-1.png"/><Relationship Id="rId2" Type="http://schemas.openxmlformats.org/officeDocument/2006/relationships/image" Target="../media/image-12-2.sv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oogle.com" TargetMode="External"/><Relationship Id="rId2" Type="http://schemas.openxmlformats.org/officeDocument/2006/relationships/chart" Target="/ppt/charts/chart1.xm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oogle.com" TargetMode="External"/><Relationship Id="rId2" Type="http://schemas.openxmlformats.org/officeDocument/2006/relationships/chart" Target="/ppt/charts/chart2.xm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476250" y="2894006"/>
            <a:ext cx="6095740" cy="18859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>
              <a:lnSpc>
                <a:spcPts val="7425"/>
              </a:lnSpc>
            </a:pPr>
            <a:r>
              <a:rPr lang="en-US" sz="83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SWOT Analysis</a:t>
            </a:r>
            <a:endParaRPr lang="en-US" sz="8250" dirty="0"/>
          </a:p>
        </p:txBody>
      </p:sp>
      <p:sp>
        <p:nvSpPr>
          <p:cNvPr id="4" name="Text 1"/>
          <p:cNvSpPr/>
          <p:nvPr/>
        </p:nvSpPr>
        <p:spPr>
          <a:xfrm>
            <a:off x="476250" y="477664"/>
            <a:ext cx="1904814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Your company</a:t>
            </a:r>
            <a:endParaRPr lang="en-US" sz="1050" dirty="0"/>
          </a:p>
        </p:txBody>
      </p:sp>
      <p:sp>
        <p:nvSpPr>
          <p:cNvPr id="5" name="Text 2"/>
          <p:cNvSpPr/>
          <p:nvPr/>
        </p:nvSpPr>
        <p:spPr>
          <a:xfrm>
            <a:off x="6762622" y="477664"/>
            <a:ext cx="1904814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Eyes only</a:t>
            </a:r>
            <a:endParaRPr lang="en-US" sz="1050" dirty="0"/>
          </a:p>
        </p:txBody>
      </p:sp>
      <p:sp>
        <p:nvSpPr>
          <p:cNvPr id="6" name="Text 3"/>
          <p:cNvSpPr/>
          <p:nvPr/>
        </p:nvSpPr>
        <p:spPr>
          <a:xfrm>
            <a:off x="4667431" y="477664"/>
            <a:ext cx="1904814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January 2024</a:t>
            </a:r>
            <a:endParaRPr lang="en-US" sz="1050" dirty="0"/>
          </a:p>
        </p:txBody>
      </p:sp>
      <p:pic>
        <p:nvPicPr>
          <p:cNvPr id="7" name="Image 0" descr="https://pitch-assets-ccb95893-de3f-4266-973c-20049231b248.s3.eu-west-1.amazonaws.com/9395d7a2-507c-4021-b301-5b15c5c4ee70?pitch-bytes=256&amp;pitch-content-type=image%2Fsvg%2Bxml">    </p:cNvPr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 l="0" r="0" t="0" b="0"/>
          <a:stretch/>
        </p:blipFill>
        <p:spPr>
          <a:xfrm>
            <a:off x="8095237" y="4096702"/>
            <a:ext cx="571500" cy="5667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0"/>
          <p:cNvSpPr/>
          <p:nvPr/>
        </p:nvSpPr>
        <p:spPr>
          <a:xfrm>
            <a:off x="-13807" y="-813"/>
            <a:ext cx="9143630" cy="1416372"/>
          </a:xfrm>
          <a:prstGeom prst="roundRect">
            <a:avLst>
              <a:gd name="adj" fmla="val -64559"/>
            </a:avLst>
          </a:prstGeom>
          <a:solidFill>
            <a:srgbClr val="FBDCDC"/>
          </a:solidFill>
          <a:ln/>
        </p:spPr>
      </p:sp>
      <p:sp>
        <p:nvSpPr>
          <p:cNvPr id="4" name="Text 1"/>
          <p:cNvSpPr/>
          <p:nvPr/>
        </p:nvSpPr>
        <p:spPr>
          <a:xfrm>
            <a:off x="477324" y="478227"/>
            <a:ext cx="8191165" cy="5143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4050"/>
              </a:lnSpc>
            </a:pPr>
            <a:r>
              <a:rPr lang="en-US" sz="45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Threat spotlight: research quotes</a:t>
            </a:r>
            <a:endParaRPr lang="en-US" sz="4500" dirty="0"/>
          </a:p>
        </p:txBody>
      </p:sp>
      <p:sp>
        <p:nvSpPr>
          <p:cNvPr id="5" name="Text 2"/>
          <p:cNvSpPr/>
          <p:nvPr/>
        </p:nvSpPr>
        <p:spPr>
          <a:xfrm>
            <a:off x="477010" y="2785662"/>
            <a:ext cx="2547789" cy="1028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1560"/>
              </a:lnSpc>
              <a:spcAft>
                <a:spcPts val="300"/>
              </a:spcAft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“As our company adopts a remote-first model, we don't need nearly as many widgets as before.”</a:t>
            </a:r>
            <a:endParaRPr lang="en-US" sz="1200" dirty="0"/>
          </a:p>
          <a:p>
            <a:pPr algn="ctr">
              <a:lnSpc>
                <a:spcPts val="1560"/>
              </a:lnSpc>
              <a:spcAft>
                <a:spcPts val="300"/>
              </a:spcAft>
            </a:pPr>
            <a:r>
              <a:rPr lang="en-US" sz="9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Potential client, fintech</a:t>
            </a:r>
            <a:endParaRPr lang="en-US" sz="1200" dirty="0"/>
          </a:p>
        </p:txBody>
      </p:sp>
      <p:sp>
        <p:nvSpPr>
          <p:cNvPr id="6" name="Text 3"/>
          <p:cNvSpPr/>
          <p:nvPr/>
        </p:nvSpPr>
        <p:spPr>
          <a:xfrm>
            <a:off x="3284840" y="2787944"/>
            <a:ext cx="2547789" cy="122664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1560"/>
              </a:lnSpc>
              <a:spcAft>
                <a:spcPts val="300"/>
              </a:spcAft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"Our overall IT provider now provides unlimited free widgets, so we don't procure them seperately."</a:t>
            </a:r>
            <a:endParaRPr lang="en-US" sz="1200" dirty="0"/>
          </a:p>
          <a:p>
            <a:pPr algn="ctr">
              <a:lnSpc>
                <a:spcPts val="1560"/>
              </a:lnSpc>
              <a:spcAft>
                <a:spcPts val="300"/>
              </a:spcAft>
            </a:pPr>
            <a:r>
              <a:rPr lang="en-US" sz="9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Potential client, healthcare</a:t>
            </a:r>
            <a:endParaRPr lang="en-US" sz="1200" dirty="0"/>
          </a:p>
        </p:txBody>
      </p:sp>
      <p:sp>
        <p:nvSpPr>
          <p:cNvPr id="7" name="Text 4"/>
          <p:cNvSpPr/>
          <p:nvPr/>
        </p:nvSpPr>
        <p:spPr>
          <a:xfrm>
            <a:off x="6119503" y="2782443"/>
            <a:ext cx="2547789" cy="126474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1560"/>
              </a:lnSpc>
              <a:spcAft>
                <a:spcPts val="300"/>
              </a:spcAft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"We loved the widgets you guys made, but the admin was too much of a hassle when things got busy."</a:t>
            </a:r>
            <a:endParaRPr lang="en-US" sz="1200" dirty="0"/>
          </a:p>
          <a:p>
            <a:pPr algn="ctr">
              <a:lnSpc>
                <a:spcPts val="1560"/>
              </a:lnSpc>
              <a:spcAft>
                <a:spcPts val="300"/>
              </a:spcAft>
            </a:pPr>
            <a:endParaRPr lang="en-US" sz="1200" dirty="0"/>
          </a:p>
          <a:p>
            <a:pPr algn="ctr">
              <a:lnSpc>
                <a:spcPts val="1560"/>
              </a:lnSpc>
              <a:spcAft>
                <a:spcPts val="300"/>
              </a:spcAft>
            </a:pPr>
            <a:r>
              <a:rPr lang="en-US" sz="9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Former client, FMCG</a:t>
            </a:r>
            <a:endParaRPr lang="en-US" sz="1200" dirty="0"/>
          </a:p>
        </p:txBody>
      </p:sp>
      <p:pic>
        <p:nvPicPr>
          <p:cNvPr id="8" name="Image 0" descr="https://pitch-assets-ccb95893-de3f-4266-973c-20049231b248.s3.eu-west-1.amazonaws.com/a44f00b2-0047-4a3b-8320-c9004641707b?pitch-bytes=1171&amp;pitch-content-type=image%2Fsvg%2Bxml">    </p:cNvPr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 l="0" r="0" t="0" b="0"/>
          <a:stretch/>
        </p:blipFill>
        <p:spPr>
          <a:xfrm>
            <a:off x="4139534" y="1756459"/>
            <a:ext cx="859432" cy="859432"/>
          </a:xfrm>
          <a:prstGeom prst="ellipse">
            <a:avLst/>
          </a:prstGeom>
        </p:spPr>
      </p:pic>
      <p:pic>
        <p:nvPicPr>
          <p:cNvPr id="9" name="Image 1" descr="https://pitch-assets-ccb95893-de3f-4266-973c-20049231b248.s3.eu-west-1.amazonaws.com/a44f00b2-0047-4a3b-8320-c9004641707b?pitch-bytes=1171&amp;pitch-content-type=image%2Fsvg%2Bxml">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0" r="0" t="0" b="0"/>
          <a:stretch/>
        </p:blipFill>
        <p:spPr>
          <a:xfrm>
            <a:off x="1306614" y="1756459"/>
            <a:ext cx="859432" cy="859432"/>
          </a:xfrm>
          <a:prstGeom prst="ellipse">
            <a:avLst/>
          </a:prstGeom>
        </p:spPr>
      </p:pic>
      <p:pic>
        <p:nvPicPr>
          <p:cNvPr id="10" name="Image 2" descr="https://pitch-assets-ccb95893-de3f-4266-973c-20049231b248.s3.eu-west-1.amazonaws.com/a44f00b2-0047-4a3b-8320-c9004641707b?pitch-bytes=1171&amp;pitch-content-type=image%2Fsvg%2Bxml">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0" r="0" t="0" b="0"/>
          <a:stretch/>
        </p:blipFill>
        <p:spPr>
          <a:xfrm>
            <a:off x="6949107" y="1756459"/>
            <a:ext cx="859432" cy="859432"/>
          </a:xfrm>
          <a:prstGeom prst="ellipse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4369744" y="918699"/>
            <a:ext cx="418542" cy="173348"/>
          </a:xfrm>
          <a:prstGeom prst="rect">
            <a:avLst/>
          </a:prstGeom>
          <a:noFill/>
          <a:ln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Active</a:t>
            </a:r>
            <a:endParaRPr lang="en-US" sz="1050" dirty="0"/>
          </a:p>
        </p:txBody>
      </p:sp>
      <p:sp>
        <p:nvSpPr>
          <p:cNvPr id="4" name="Text 1"/>
          <p:cNvSpPr/>
          <p:nvPr/>
        </p:nvSpPr>
        <p:spPr>
          <a:xfrm>
            <a:off x="476250" y="477664"/>
            <a:ext cx="4095564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Product and market positioning</a:t>
            </a:r>
            <a:endParaRPr lang="en-US" sz="1050" dirty="0"/>
          </a:p>
        </p:txBody>
      </p:sp>
      <p:sp>
        <p:nvSpPr>
          <p:cNvPr id="5" name="Text 2"/>
          <p:cNvSpPr/>
          <p:nvPr/>
        </p:nvSpPr>
        <p:spPr>
          <a:xfrm>
            <a:off x="4434726" y="4497607"/>
            <a:ext cx="288578" cy="17334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Chill</a:t>
            </a:r>
            <a:endParaRPr lang="en-US" sz="1050" dirty="0"/>
          </a:p>
        </p:txBody>
      </p:sp>
      <p:sp>
        <p:nvSpPr>
          <p:cNvPr id="6" name="Text 3"/>
          <p:cNvSpPr/>
          <p:nvPr/>
        </p:nvSpPr>
        <p:spPr>
          <a:xfrm rot="5400000">
            <a:off x="8377429" y="2688903"/>
            <a:ext cx="423602" cy="173348"/>
          </a:xfrm>
          <a:prstGeom prst="rect">
            <a:avLst/>
          </a:prstGeom>
          <a:noFill/>
          <a:ln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Loving</a:t>
            </a:r>
            <a:endParaRPr lang="en-US" sz="1050" dirty="0"/>
          </a:p>
        </p:txBody>
      </p:sp>
      <p:sp>
        <p:nvSpPr>
          <p:cNvPr id="7" name="Text 4"/>
          <p:cNvSpPr/>
          <p:nvPr/>
        </p:nvSpPr>
        <p:spPr>
          <a:xfrm rot="16200000">
            <a:off x="373027" y="2688903"/>
            <a:ext cx="370098" cy="173348"/>
          </a:xfrm>
          <a:prstGeom prst="rect">
            <a:avLst/>
          </a:prstGeom>
          <a:noFill/>
          <a:ln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Loner</a:t>
            </a:r>
            <a:endParaRPr lang="en-US" sz="1050" dirty="0"/>
          </a:p>
        </p:txBody>
      </p:sp>
      <p:sp>
        <p:nvSpPr>
          <p:cNvPr id="8" name="Text 5"/>
          <p:cNvSpPr/>
          <p:nvPr/>
        </p:nvSpPr>
        <p:spPr>
          <a:xfrm>
            <a:off x="3906974" y="1894024"/>
            <a:ext cx="351976" cy="351976"/>
          </a:xfrm>
          <a:prstGeom prst="ellipse">
            <a:avLst/>
          </a:prstGeom>
          <a:solidFill>
            <a:srgbClr val="FFFFFF"/>
          </a:solidFill>
          <a:ln w="10583">
            <a:solidFill>
              <a:srgbClr val="000000"/>
            </a:solidFill>
          </a:ln>
        </p:spPr>
        <p:txBody>
          <a:bodyPr wrap="square" lIns="19554" tIns="41553" rIns="19554" bIns="41553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000000"/>
                </a:solidFill>
              </a:rPr>
              <a:t>D</a:t>
            </a:r>
            <a:endParaRPr lang="en-US" sz="1200" dirty="0"/>
          </a:p>
        </p:txBody>
      </p:sp>
      <p:sp>
        <p:nvSpPr>
          <p:cNvPr id="9" name="Text 6"/>
          <p:cNvSpPr/>
          <p:nvPr/>
        </p:nvSpPr>
        <p:spPr>
          <a:xfrm>
            <a:off x="4947551" y="2090440"/>
            <a:ext cx="351976" cy="351976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19554" tIns="41553" rIns="19554" bIns="41553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S</a:t>
            </a:r>
            <a:endParaRPr lang="en-US" sz="1200" dirty="0"/>
          </a:p>
        </p:txBody>
      </p:sp>
      <p:sp>
        <p:nvSpPr>
          <p:cNvPr id="10" name="Text 7"/>
          <p:cNvSpPr/>
          <p:nvPr/>
        </p:nvSpPr>
        <p:spPr>
          <a:xfrm>
            <a:off x="1989513" y="3712262"/>
            <a:ext cx="351976" cy="351976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19554" tIns="41553" rIns="19554" bIns="41553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B</a:t>
            </a:r>
            <a:endParaRPr lang="en-US" sz="1200" dirty="0"/>
          </a:p>
        </p:txBody>
      </p:sp>
      <p:sp>
        <p:nvSpPr>
          <p:cNvPr id="11" name="Text 8"/>
          <p:cNvSpPr/>
          <p:nvPr/>
        </p:nvSpPr>
        <p:spPr>
          <a:xfrm>
            <a:off x="4865272" y="3755562"/>
            <a:ext cx="739304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Shar Pei &amp; Co.</a:t>
            </a:r>
            <a:endParaRPr lang="en-US" sz="900" dirty="0"/>
          </a:p>
        </p:txBody>
      </p:sp>
      <p:sp>
        <p:nvSpPr>
          <p:cNvPr id="12" name="Text 9"/>
          <p:cNvSpPr/>
          <p:nvPr/>
        </p:nvSpPr>
        <p:spPr>
          <a:xfrm>
            <a:off x="4855286" y="2950648"/>
            <a:ext cx="762000" cy="762000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42333" tIns="89958" rIns="42333" bIns="89958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S</a:t>
            </a:r>
            <a:endParaRPr lang="en-US" sz="1200" dirty="0"/>
          </a:p>
        </p:txBody>
      </p:sp>
      <p:sp>
        <p:nvSpPr>
          <p:cNvPr id="13" name="Text 10"/>
          <p:cNvSpPr/>
          <p:nvPr/>
        </p:nvSpPr>
        <p:spPr>
          <a:xfrm>
            <a:off x="6702115" y="4183362"/>
            <a:ext cx="893490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Boston Terrier LP</a:t>
            </a:r>
            <a:endParaRPr lang="en-US" sz="900" dirty="0"/>
          </a:p>
        </p:txBody>
      </p:sp>
      <p:sp>
        <p:nvSpPr>
          <p:cNvPr id="14" name="Text 11"/>
          <p:cNvSpPr/>
          <p:nvPr/>
        </p:nvSpPr>
        <p:spPr>
          <a:xfrm>
            <a:off x="6802660" y="3452210"/>
            <a:ext cx="690563" cy="690562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38365" tIns="81525" rIns="38365" bIns="81525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B</a:t>
            </a:r>
            <a:endParaRPr lang="en-US" sz="1200" dirty="0"/>
          </a:p>
        </p:txBody>
      </p:sp>
      <p:sp>
        <p:nvSpPr>
          <p:cNvPr id="15" name="Text 12"/>
          <p:cNvSpPr/>
          <p:nvPr/>
        </p:nvSpPr>
        <p:spPr>
          <a:xfrm>
            <a:off x="1875838" y="4100275"/>
            <a:ext cx="579053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Basset LLC</a:t>
            </a:r>
            <a:endParaRPr lang="en-US" sz="900" dirty="0"/>
          </a:p>
        </p:txBody>
      </p:sp>
      <p:sp>
        <p:nvSpPr>
          <p:cNvPr id="16" name="Text 13"/>
          <p:cNvSpPr/>
          <p:nvPr/>
        </p:nvSpPr>
        <p:spPr>
          <a:xfrm>
            <a:off x="3139762" y="3237395"/>
            <a:ext cx="476250" cy="476250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26458" tIns="56224" rIns="26458" bIns="56224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K</a:t>
            </a:r>
            <a:endParaRPr lang="en-US" sz="1200" dirty="0"/>
          </a:p>
        </p:txBody>
      </p:sp>
      <p:sp>
        <p:nvSpPr>
          <p:cNvPr id="17" name="Text 14"/>
          <p:cNvSpPr/>
          <p:nvPr/>
        </p:nvSpPr>
        <p:spPr>
          <a:xfrm>
            <a:off x="2937613" y="3757287"/>
            <a:ext cx="876374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King Charles Ltd.</a:t>
            </a:r>
            <a:endParaRPr lang="en-US" sz="900" dirty="0"/>
          </a:p>
        </p:txBody>
      </p:sp>
      <p:sp>
        <p:nvSpPr>
          <p:cNvPr id="18" name="Text 15"/>
          <p:cNvSpPr/>
          <p:nvPr/>
        </p:nvSpPr>
        <p:spPr>
          <a:xfrm>
            <a:off x="3889952" y="2281076"/>
            <a:ext cx="389446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Dogg.io</a:t>
            </a:r>
            <a:endParaRPr lang="en-US" sz="900" dirty="0"/>
          </a:p>
        </p:txBody>
      </p:sp>
      <p:sp>
        <p:nvSpPr>
          <p:cNvPr id="19" name="Text 16"/>
          <p:cNvSpPr/>
          <p:nvPr/>
        </p:nvSpPr>
        <p:spPr>
          <a:xfrm>
            <a:off x="7033642" y="1269527"/>
            <a:ext cx="847233" cy="847233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47069" tIns="100021" rIns="47069" bIns="100021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P</a:t>
            </a:r>
            <a:endParaRPr lang="en-US" sz="1200" dirty="0"/>
          </a:p>
        </p:txBody>
      </p:sp>
      <p:sp>
        <p:nvSpPr>
          <p:cNvPr id="20" name="Text 17"/>
          <p:cNvSpPr/>
          <p:nvPr/>
        </p:nvSpPr>
        <p:spPr>
          <a:xfrm>
            <a:off x="7224611" y="2189193"/>
            <a:ext cx="463748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Pugs Inc.</a:t>
            </a:r>
            <a:endParaRPr lang="en-US" sz="900" dirty="0"/>
          </a:p>
        </p:txBody>
      </p:sp>
      <p:sp>
        <p:nvSpPr>
          <p:cNvPr id="21" name="Text 18"/>
          <p:cNvSpPr/>
          <p:nvPr/>
        </p:nvSpPr>
        <p:spPr>
          <a:xfrm>
            <a:off x="4935993" y="2478763"/>
            <a:ext cx="373112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Smol.ly</a:t>
            </a:r>
            <a:endParaRPr lang="en-US" sz="900" dirty="0"/>
          </a:p>
        </p:txBody>
      </p:sp>
      <p:sp>
        <p:nvSpPr>
          <p:cNvPr id="22" name="Text 19"/>
          <p:cNvSpPr/>
          <p:nvPr/>
        </p:nvSpPr>
        <p:spPr>
          <a:xfrm>
            <a:off x="6204800" y="1234441"/>
            <a:ext cx="351976" cy="351976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19554" tIns="41553" rIns="19554" bIns="41553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P</a:t>
            </a:r>
            <a:endParaRPr lang="en-US" sz="1200" dirty="0"/>
          </a:p>
        </p:txBody>
      </p:sp>
      <p:sp>
        <p:nvSpPr>
          <p:cNvPr id="23" name="Text 20"/>
          <p:cNvSpPr/>
          <p:nvPr/>
        </p:nvSpPr>
        <p:spPr>
          <a:xfrm>
            <a:off x="6221092" y="1622764"/>
            <a:ext cx="317413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Puppr</a:t>
            </a:r>
            <a:endParaRPr lang="en-US" sz="900" dirty="0"/>
          </a:p>
        </p:txBody>
      </p:sp>
      <p:sp>
        <p:nvSpPr>
          <p:cNvPr id="24" name="Text 21"/>
          <p:cNvSpPr/>
          <p:nvPr/>
        </p:nvSpPr>
        <p:spPr>
          <a:xfrm>
            <a:off x="5333260" y="1264584"/>
            <a:ext cx="476250" cy="476250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26458" tIns="56224" rIns="26458" bIns="56224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D</a:t>
            </a:r>
            <a:endParaRPr lang="en-US" sz="1200" dirty="0"/>
          </a:p>
        </p:txBody>
      </p:sp>
      <p:sp>
        <p:nvSpPr>
          <p:cNvPr id="25" name="Text 22"/>
          <p:cNvSpPr/>
          <p:nvPr/>
        </p:nvSpPr>
        <p:spPr>
          <a:xfrm>
            <a:off x="5364001" y="1782351"/>
            <a:ext cx="413221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Dachs&amp;</a:t>
            </a:r>
            <a:endParaRPr lang="en-US" sz="900" dirty="0"/>
          </a:p>
        </p:txBody>
      </p:sp>
      <p:sp>
        <p:nvSpPr>
          <p:cNvPr id="26" name="Text 23"/>
          <p:cNvSpPr/>
          <p:nvPr/>
        </p:nvSpPr>
        <p:spPr>
          <a:xfrm>
            <a:off x="2519922" y="1749114"/>
            <a:ext cx="1099133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Bulldog Français SAS</a:t>
            </a:r>
            <a:endParaRPr lang="en-US" sz="900" dirty="0"/>
          </a:p>
        </p:txBody>
      </p:sp>
      <p:sp>
        <p:nvSpPr>
          <p:cNvPr id="27" name="Text 24"/>
          <p:cNvSpPr/>
          <p:nvPr/>
        </p:nvSpPr>
        <p:spPr>
          <a:xfrm>
            <a:off x="2830287" y="1235099"/>
            <a:ext cx="476250" cy="476250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26458" tIns="56224" rIns="26458" bIns="56224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B</a:t>
            </a:r>
            <a:endParaRPr lang="en-US" sz="1200" dirty="0"/>
          </a:p>
        </p:txBody>
      </p:sp>
      <p:sp>
        <p:nvSpPr>
          <p:cNvPr id="28" name="Text 25"/>
          <p:cNvSpPr/>
          <p:nvPr/>
        </p:nvSpPr>
        <p:spPr>
          <a:xfrm>
            <a:off x="855463" y="2331126"/>
            <a:ext cx="1536427" cy="14856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170"/>
              </a:lnSpc>
            </a:pPr>
            <a:r>
              <a:rPr lang="en-US" sz="9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Schäferhund GmbH &amp; Co. KG</a:t>
            </a:r>
            <a:endParaRPr lang="en-US" sz="900" dirty="0"/>
          </a:p>
        </p:txBody>
      </p:sp>
      <p:sp>
        <p:nvSpPr>
          <p:cNvPr id="29" name="Text 26"/>
          <p:cNvSpPr/>
          <p:nvPr/>
        </p:nvSpPr>
        <p:spPr>
          <a:xfrm>
            <a:off x="1244039" y="1526212"/>
            <a:ext cx="762000" cy="762000"/>
          </a:xfrm>
          <a:prstGeom prst="ellipse">
            <a:avLst/>
          </a:prstGeom>
          <a:solidFill>
            <a:srgbClr val="000000"/>
          </a:solidFill>
          <a:ln/>
        </p:spPr>
        <p:txBody>
          <a:bodyPr wrap="square" lIns="42333" tIns="89958" rIns="42333" bIns="89958" rtlCol="0" anchor="ctr"/>
          <a:lstStyle/>
          <a:p>
            <a:pPr algn="ctr">
              <a:lnSpc>
                <a:spcPts val="1560"/>
              </a:lnSpc>
            </a:pPr>
            <a:r>
              <a:rPr lang="en-US" sz="1200" spc="12" kern="0" dirty="0">
                <a:solidFill>
                  <a:srgbClr val="FFFFFF"/>
                </a:solidFill>
              </a:rPr>
              <a:t>S</a:t>
            </a:r>
            <a:endParaRPr lang="en-US" sz="1200" dirty="0"/>
          </a:p>
        </p:txBody>
      </p:sp>
      <p:sp>
        <p:nvSpPr>
          <p:cNvPr id="30" name="Shape 27"/>
          <p:cNvSpPr/>
          <p:nvPr/>
        </p:nvSpPr>
        <p:spPr>
          <a:xfrm>
            <a:off x="6951798" y="521895"/>
            <a:ext cx="95250" cy="95250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31" name="Text 28"/>
          <p:cNvSpPr/>
          <p:nvPr/>
        </p:nvSpPr>
        <p:spPr>
          <a:xfrm>
            <a:off x="7064459" y="477529"/>
            <a:ext cx="1609241" cy="17334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365"/>
              </a:lnSpc>
            </a:pPr>
            <a:r>
              <a:rPr lang="en-US" sz="800" b="1" spc="7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SIZE RELEVANT TO REVENUE</a:t>
            </a:r>
            <a:endParaRPr lang="en-US" sz="1050" dirty="0"/>
          </a:p>
        </p:txBody>
      </p:sp>
      <p:sp>
        <p:nvSpPr>
          <p:cNvPr id="32" name="Shape 29"/>
          <p:cNvSpPr/>
          <p:nvPr/>
        </p:nvSpPr>
        <p:spPr>
          <a:xfrm>
            <a:off x="833143" y="2774205"/>
            <a:ext cx="7476335" cy="4347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33" name="Shape 30"/>
          <p:cNvSpPr/>
          <p:nvPr/>
        </p:nvSpPr>
        <p:spPr>
          <a:xfrm rot="5400000">
            <a:off x="2962010" y="2794398"/>
            <a:ext cx="3218739" cy="0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476250" y="3836981"/>
            <a:ext cx="6095740" cy="9429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>
              <a:lnSpc>
                <a:spcPts val="7425"/>
              </a:lnSpc>
            </a:pPr>
            <a:r>
              <a:rPr lang="en-US" sz="83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Discussion</a:t>
            </a:r>
            <a:endParaRPr lang="en-US" sz="8250" dirty="0"/>
          </a:p>
        </p:txBody>
      </p:sp>
      <p:pic>
        <p:nvPicPr>
          <p:cNvPr id="4" name="Image 0" descr="https://pitch-assets-ccb95893-de3f-4266-973c-20049231b248.s3.eu-west-1.amazonaws.com/9395d7a2-507c-4021-b301-5b15c5c4ee70?pitch-bytes=256&amp;pitch-content-type=image%2Fsvg%2Bxml">    </p:cNvPr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 l="0" r="0" t="0" b="0"/>
          <a:stretch/>
        </p:blipFill>
        <p:spPr>
          <a:xfrm>
            <a:off x="8095237" y="4096702"/>
            <a:ext cx="571500" cy="566777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476250" y="477664"/>
            <a:ext cx="1904814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Your company</a:t>
            </a:r>
            <a:endParaRPr lang="en-US" sz="1050" dirty="0"/>
          </a:p>
        </p:txBody>
      </p:sp>
      <p:sp>
        <p:nvSpPr>
          <p:cNvPr id="6" name="Text 2"/>
          <p:cNvSpPr/>
          <p:nvPr/>
        </p:nvSpPr>
        <p:spPr>
          <a:xfrm>
            <a:off x="6762622" y="477664"/>
            <a:ext cx="1904814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Eyes only</a:t>
            </a:r>
            <a:endParaRPr lang="en-US" sz="1050" dirty="0"/>
          </a:p>
        </p:txBody>
      </p:sp>
      <p:sp>
        <p:nvSpPr>
          <p:cNvPr id="7" name="Text 3"/>
          <p:cNvSpPr/>
          <p:nvPr/>
        </p:nvSpPr>
        <p:spPr>
          <a:xfrm>
            <a:off x="4667431" y="477664"/>
            <a:ext cx="1904814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January 2024</a:t>
            </a:r>
            <a:endParaRPr lang="en-US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0"/>
          <p:cNvSpPr/>
          <p:nvPr/>
        </p:nvSpPr>
        <p:spPr>
          <a:xfrm rot="16200000">
            <a:off x="-259270" y="2939557"/>
            <a:ext cx="3409749" cy="0"/>
          </a:xfrm>
          <a:prstGeom prst="line">
            <a:avLst/>
          </a:prstGeom>
          <a:solidFill>
            <a:srgbClr val="000000"/>
          </a:solidFill>
          <a:ln w="21167">
            <a:solidFill>
              <a:srgbClr val="BEBEBE"/>
            </a:solidFill>
            <a:prstDash val="solid"/>
            <a:headEnd type="none"/>
            <a:tailEnd type="triangle"/>
          </a:ln>
        </p:spPr>
      </p:sp>
      <p:sp>
        <p:nvSpPr>
          <p:cNvPr id="4" name="Shape 1"/>
          <p:cNvSpPr/>
          <p:nvPr/>
        </p:nvSpPr>
        <p:spPr>
          <a:xfrm>
            <a:off x="1438268" y="4654315"/>
            <a:ext cx="6537058" cy="0"/>
          </a:xfrm>
          <a:prstGeom prst="line">
            <a:avLst/>
          </a:prstGeom>
          <a:solidFill>
            <a:srgbClr val="000000"/>
          </a:solidFill>
          <a:ln w="21167">
            <a:solidFill>
              <a:srgbClr val="BEBEBE"/>
            </a:solidFill>
            <a:prstDash val="solid"/>
            <a:headEnd type="none"/>
            <a:tailEnd type="triangle"/>
          </a:ln>
        </p:spPr>
      </p:sp>
      <p:sp>
        <p:nvSpPr>
          <p:cNvPr id="5" name="Text 2"/>
          <p:cNvSpPr/>
          <p:nvPr/>
        </p:nvSpPr>
        <p:spPr>
          <a:xfrm>
            <a:off x="4198023" y="4774168"/>
            <a:ext cx="1098277" cy="17334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Internal - external</a:t>
            </a:r>
            <a:endParaRPr lang="en-US" sz="1050" dirty="0"/>
          </a:p>
        </p:txBody>
      </p:sp>
      <p:sp>
        <p:nvSpPr>
          <p:cNvPr id="6" name="Text 3"/>
          <p:cNvSpPr/>
          <p:nvPr/>
        </p:nvSpPr>
        <p:spPr>
          <a:xfrm rot="16200000">
            <a:off x="672495" y="2804222"/>
            <a:ext cx="1171240" cy="173348"/>
          </a:xfrm>
          <a:prstGeom prst="rect">
            <a:avLst/>
          </a:prstGeom>
          <a:noFill/>
          <a:ln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Negative - positive</a:t>
            </a:r>
            <a:endParaRPr lang="en-US" sz="1050" dirty="0"/>
          </a:p>
        </p:txBody>
      </p:sp>
      <p:sp>
        <p:nvSpPr>
          <p:cNvPr id="7" name="Text 4"/>
          <p:cNvSpPr/>
          <p:nvPr/>
        </p:nvSpPr>
        <p:spPr>
          <a:xfrm>
            <a:off x="476250" y="477395"/>
            <a:ext cx="2724708" cy="617190"/>
          </a:xfrm>
          <a:prstGeom prst="rect">
            <a:avLst/>
          </a:prstGeom>
          <a:noFill/>
          <a:ln/>
        </p:spPr>
        <p:txBody>
          <a:bodyPr wrap="none" lIns="0" tIns="0" rIns="0" bIns="0" rtlCol="0" anchor="b">
            <a:spAutoFit/>
          </a:bodyPr>
          <a:lstStyle/>
          <a:p>
            <a:pPr algn="l">
              <a:lnSpc>
                <a:spcPts val="4860"/>
              </a:lnSpc>
            </a:pPr>
            <a:r>
              <a:rPr lang="en-US" sz="54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Overview</a:t>
            </a:r>
            <a:endParaRPr lang="en-US" sz="5400" dirty="0"/>
          </a:p>
        </p:txBody>
      </p:sp>
      <p:sp>
        <p:nvSpPr>
          <p:cNvPr id="8" name="Text 5"/>
          <p:cNvSpPr/>
          <p:nvPr/>
        </p:nvSpPr>
        <p:spPr>
          <a:xfrm>
            <a:off x="1646664" y="1298467"/>
            <a:ext cx="3025679" cy="1499050"/>
          </a:xfrm>
          <a:prstGeom prst="roundRect">
            <a:avLst>
              <a:gd name="adj" fmla="val 16000"/>
            </a:avLst>
          </a:prstGeom>
          <a:solidFill>
            <a:srgbClr val="E6F7D7"/>
          </a:solidFill>
          <a:ln w="5292">
            <a:solidFill>
              <a:srgbClr val="BEBEBE"/>
            </a:solidFill>
          </a:ln>
        </p:spPr>
        <p:txBody>
          <a:bodyPr wrap="square" lIns="168093" tIns="176971" rIns="168093" bIns="176971" rtlCol="0" anchor="ctr"/>
          <a:lstStyle/>
          <a:p>
            <a:pPr algn="ctr">
              <a:lnSpc>
                <a:spcPts val="1560"/>
              </a:lnSpc>
            </a:pPr>
            <a:endParaRPr lang="en-US" sz="1200" dirty="0"/>
          </a:p>
        </p:txBody>
      </p:sp>
      <p:sp>
        <p:nvSpPr>
          <p:cNvPr id="9" name="Text 6"/>
          <p:cNvSpPr/>
          <p:nvPr/>
        </p:nvSpPr>
        <p:spPr>
          <a:xfrm>
            <a:off x="2160978" y="1618163"/>
            <a:ext cx="1997050" cy="86673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Strengths</a:t>
            </a:r>
            <a:endParaRPr lang="en-US" sz="1050" dirty="0"/>
          </a:p>
          <a:p>
            <a:pPr algn="ctr">
              <a:lnSpc>
                <a:spcPts val="1365"/>
              </a:lnSpc>
            </a:pP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High brand recognition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Well-capitalised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Signature A.C.M.E process</a:t>
            </a:r>
            <a:endParaRPr lang="en-US" sz="1050" dirty="0"/>
          </a:p>
        </p:txBody>
      </p:sp>
      <p:sp>
        <p:nvSpPr>
          <p:cNvPr id="10" name="Text 7"/>
          <p:cNvSpPr/>
          <p:nvPr/>
        </p:nvSpPr>
        <p:spPr>
          <a:xfrm>
            <a:off x="4800799" y="1299666"/>
            <a:ext cx="3025679" cy="1499050"/>
          </a:xfrm>
          <a:prstGeom prst="roundRect">
            <a:avLst>
              <a:gd name="adj" fmla="val 16000"/>
            </a:avLst>
          </a:prstGeom>
          <a:solidFill>
            <a:srgbClr val="DBF0FB"/>
          </a:solidFill>
          <a:ln w="5292">
            <a:solidFill>
              <a:srgbClr val="BEBEBE"/>
            </a:solidFill>
          </a:ln>
        </p:spPr>
        <p:txBody>
          <a:bodyPr wrap="square" lIns="168093" tIns="176971" rIns="168093" bIns="176971" rtlCol="0" anchor="ctr"/>
          <a:lstStyle/>
          <a:p>
            <a:pPr algn="ctr">
              <a:lnSpc>
                <a:spcPts val="1560"/>
              </a:lnSpc>
            </a:pPr>
            <a:endParaRPr lang="en-US" sz="1200" dirty="0"/>
          </a:p>
        </p:txBody>
      </p:sp>
      <p:sp>
        <p:nvSpPr>
          <p:cNvPr id="11" name="Text 8"/>
          <p:cNvSpPr/>
          <p:nvPr/>
        </p:nvSpPr>
        <p:spPr>
          <a:xfrm>
            <a:off x="5188554" y="1617000"/>
            <a:ext cx="2250169" cy="86673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Weaknesses</a:t>
            </a:r>
            <a:endParaRPr lang="en-US" sz="1050" dirty="0"/>
          </a:p>
          <a:p>
            <a:pPr algn="ctr">
              <a:lnSpc>
                <a:spcPts val="1365"/>
              </a:lnSpc>
            </a:pP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Struggle to serve big clients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More complex than other solutions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Staff turnover is high</a:t>
            </a:r>
            <a:endParaRPr lang="en-US" sz="1050" dirty="0"/>
          </a:p>
        </p:txBody>
      </p:sp>
      <p:sp>
        <p:nvSpPr>
          <p:cNvPr id="12" name="Text 9"/>
          <p:cNvSpPr/>
          <p:nvPr/>
        </p:nvSpPr>
        <p:spPr>
          <a:xfrm>
            <a:off x="4801999" y="2936565"/>
            <a:ext cx="3025679" cy="1499050"/>
          </a:xfrm>
          <a:prstGeom prst="roundRect">
            <a:avLst>
              <a:gd name="adj" fmla="val 16000"/>
            </a:avLst>
          </a:prstGeom>
          <a:solidFill>
            <a:srgbClr val="FBDCDC"/>
          </a:solidFill>
          <a:ln w="5292">
            <a:solidFill>
              <a:srgbClr val="BEBEBE"/>
            </a:solidFill>
          </a:ln>
        </p:spPr>
        <p:txBody>
          <a:bodyPr wrap="square" lIns="168093" tIns="176971" rIns="168093" bIns="176971" rtlCol="0" anchor="ctr"/>
          <a:lstStyle/>
          <a:p>
            <a:pPr algn="ctr">
              <a:lnSpc>
                <a:spcPts val="1560"/>
              </a:lnSpc>
            </a:pPr>
            <a:endParaRPr lang="en-US" sz="1200" dirty="0"/>
          </a:p>
        </p:txBody>
      </p:sp>
      <p:sp>
        <p:nvSpPr>
          <p:cNvPr id="13" name="Text 10"/>
          <p:cNvSpPr/>
          <p:nvPr/>
        </p:nvSpPr>
        <p:spPr>
          <a:xfrm>
            <a:off x="5147374" y="3251705"/>
            <a:ext cx="2334927" cy="86673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Threats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​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Major competitors likely to emerge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25%+ of revenue comes from Client X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AI might render A.C.M.E irrelevant</a:t>
            </a:r>
            <a:endParaRPr lang="en-US" sz="1050" dirty="0"/>
          </a:p>
        </p:txBody>
      </p:sp>
      <p:sp>
        <p:nvSpPr>
          <p:cNvPr id="14" name="Text 11"/>
          <p:cNvSpPr/>
          <p:nvPr/>
        </p:nvSpPr>
        <p:spPr>
          <a:xfrm>
            <a:off x="1645705" y="2937764"/>
            <a:ext cx="3025679" cy="1499050"/>
          </a:xfrm>
          <a:prstGeom prst="roundRect">
            <a:avLst>
              <a:gd name="adj" fmla="val 16000"/>
            </a:avLst>
          </a:prstGeom>
          <a:solidFill>
            <a:srgbClr val="F9F7DB"/>
          </a:solidFill>
          <a:ln w="5292">
            <a:solidFill>
              <a:srgbClr val="BEBEBE"/>
            </a:solidFill>
          </a:ln>
        </p:spPr>
        <p:txBody>
          <a:bodyPr wrap="square" lIns="168093" tIns="176971" rIns="168093" bIns="176971" rtlCol="0" anchor="ctr"/>
          <a:lstStyle/>
          <a:p>
            <a:pPr algn="ctr">
              <a:lnSpc>
                <a:spcPts val="1560"/>
              </a:lnSpc>
            </a:pPr>
            <a:endParaRPr lang="en-US" sz="1200" dirty="0"/>
          </a:p>
        </p:txBody>
      </p:sp>
      <p:sp>
        <p:nvSpPr>
          <p:cNvPr id="15" name="Text 12"/>
          <p:cNvSpPr/>
          <p:nvPr/>
        </p:nvSpPr>
        <p:spPr>
          <a:xfrm>
            <a:off x="2160056" y="3255098"/>
            <a:ext cx="1996976" cy="86673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Opportunities</a:t>
            </a:r>
            <a:endParaRPr lang="en-US" sz="1050" dirty="0"/>
          </a:p>
          <a:p>
            <a:pPr algn="ctr">
              <a:lnSpc>
                <a:spcPts val="1365"/>
              </a:lnSpc>
            </a:pP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Increasing demand for Widgets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Major co's might acquire</a:t>
            </a:r>
            <a:endParaRPr lang="en-US" sz="1050" dirty="0"/>
          </a:p>
          <a:p>
            <a:pPr algn="ctr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AI could help streamline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E6F7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3260075" y="1893221"/>
            <a:ext cx="5405326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Dogs are up 15% YoY.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Research cites doggo cuteness, human loneliness as biggest factors.</a:t>
            </a:r>
            <a:endParaRPr lang="en-US" sz="1200" dirty="0"/>
          </a:p>
        </p:txBody>
      </p:sp>
      <p:sp>
        <p:nvSpPr>
          <p:cNvPr id="4" name="Shape 1"/>
          <p:cNvSpPr/>
          <p:nvPr/>
        </p:nvSpPr>
        <p:spPr>
          <a:xfrm>
            <a:off x="476250" y="1643217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5" name="Text 2"/>
          <p:cNvSpPr/>
          <p:nvPr/>
        </p:nvSpPr>
        <p:spPr>
          <a:xfrm>
            <a:off x="476250" y="477664"/>
            <a:ext cx="3124088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4860"/>
              </a:lnSpc>
            </a:pPr>
            <a:r>
              <a:rPr lang="en-US" sz="54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Strengths</a:t>
            </a:r>
            <a:endParaRPr lang="en-US" sz="5400" dirty="0"/>
          </a:p>
        </p:txBody>
      </p:sp>
      <p:sp>
        <p:nvSpPr>
          <p:cNvPr id="6" name="Text 3"/>
          <p:cNvSpPr/>
          <p:nvPr/>
        </p:nvSpPr>
        <p:spPr>
          <a:xfrm>
            <a:off x="4572356" y="477664"/>
            <a:ext cx="4095080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What is going well for us?</a:t>
            </a:r>
            <a:endParaRPr lang="en-US" sz="1050" dirty="0"/>
          </a:p>
        </p:txBody>
      </p:sp>
      <p:sp>
        <p:nvSpPr>
          <p:cNvPr id="7" name="Text 4"/>
          <p:cNvSpPr/>
          <p:nvPr/>
        </p:nvSpPr>
        <p:spPr>
          <a:xfrm>
            <a:off x="478077" y="1890867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Strength #1﻿: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High brand recognition</a:t>
            </a:r>
            <a:endParaRPr lang="en-US" sz="1200" dirty="0"/>
          </a:p>
        </p:txBody>
      </p:sp>
      <p:sp>
        <p:nvSpPr>
          <p:cNvPr id="8" name="Text 5"/>
          <p:cNvSpPr/>
          <p:nvPr/>
        </p:nvSpPr>
        <p:spPr>
          <a:xfrm>
            <a:off x="3260075" y="2771420"/>
            <a:ext cx="5405177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People are subscribing to smaller doggos.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The average subscribed doggo was 12kg in 2019, up 30% from 2015.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Urbanization is a big driver.</a:t>
            </a:r>
            <a:endParaRPr lang="en-US" sz="1200" dirty="0"/>
          </a:p>
        </p:txBody>
      </p:sp>
      <p:sp>
        <p:nvSpPr>
          <p:cNvPr id="9" name="Shape 6"/>
          <p:cNvSpPr/>
          <p:nvPr/>
        </p:nvSpPr>
        <p:spPr>
          <a:xfrm>
            <a:off x="476250" y="2521416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10" name="Text 7"/>
          <p:cNvSpPr/>
          <p:nvPr/>
        </p:nvSpPr>
        <p:spPr>
          <a:xfrm>
            <a:off x="478077" y="2769066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Strength #2﻿: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We are well-capitalised</a:t>
            </a:r>
            <a:endParaRPr lang="en-US" sz="1200" dirty="0"/>
          </a:p>
        </p:txBody>
      </p:sp>
      <p:sp>
        <p:nvSpPr>
          <p:cNvPr id="11" name="Text 8"/>
          <p:cNvSpPr/>
          <p:nvPr/>
        </p:nvSpPr>
        <p:spPr>
          <a:xfrm>
            <a:off x="3260075" y="3843557"/>
            <a:ext cx="5405177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 2019 people spent a lot more per dog than they did in 2018.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Most of the spending is in food, but additional services like shiatsu massages, puppicinos, and dog therapy are also on the rise.</a:t>
            </a:r>
            <a:endParaRPr lang="en-US" sz="1200" dirty="0"/>
          </a:p>
        </p:txBody>
      </p:sp>
      <p:sp>
        <p:nvSpPr>
          <p:cNvPr id="12" name="Shape 9"/>
          <p:cNvSpPr/>
          <p:nvPr/>
        </p:nvSpPr>
        <p:spPr>
          <a:xfrm>
            <a:off x="476250" y="3593553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13" name="Text 10"/>
          <p:cNvSpPr/>
          <p:nvPr/>
        </p:nvSpPr>
        <p:spPr>
          <a:xfrm>
            <a:off x="478077" y="3841203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Strength #3﻿: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Signature ACME process</a:t>
            </a:r>
            <a:endParaRPr lang="en-US" sz="1200" dirty="0"/>
          </a:p>
        </p:txBody>
      </p:sp>
      <p:sp>
        <p:nvSpPr>
          <p:cNvPr id="14" name="Shape 11"/>
          <p:cNvSpPr/>
          <p:nvPr/>
        </p:nvSpPr>
        <p:spPr>
          <a:xfrm>
            <a:off x="476250" y="4665115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476250" y="435130"/>
            <a:ext cx="5524388" cy="5143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4050"/>
              </a:lnSpc>
            </a:pPr>
            <a:r>
              <a:rPr lang="en-US" sz="45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This is a key strength</a:t>
            </a:r>
            <a:endParaRPr lang="en-US" sz="4500" dirty="0"/>
          </a:p>
        </p:txBody>
      </p:sp>
      <p:sp>
        <p:nvSpPr>
          <p:cNvPr id="4" name="Shape 1"/>
          <p:cNvSpPr/>
          <p:nvPr/>
        </p:nvSpPr>
        <p:spPr>
          <a:xfrm>
            <a:off x="6474960" y="-1149"/>
            <a:ext cx="2667000" cy="5144773"/>
          </a:xfrm>
          <a:prstGeom prst="roundRect">
            <a:avLst>
              <a:gd name="adj" fmla="val -34286"/>
            </a:avLst>
          </a:prstGeom>
          <a:solidFill>
            <a:srgbClr val="E6F7D7"/>
          </a:solidFill>
          <a:ln/>
        </p:spPr>
      </p:sp>
      <p:sp>
        <p:nvSpPr>
          <p:cNvPr id="5" name="Text 2"/>
          <p:cNvSpPr/>
          <p:nvPr/>
        </p:nvSpPr>
        <p:spPr>
          <a:xfrm>
            <a:off x="6952439" y="478281"/>
            <a:ext cx="1714314" cy="3466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This slide demonstrates one of our key strengths</a:t>
            </a:r>
            <a:endParaRPr lang="en-US" sz="1050" dirty="0"/>
          </a:p>
        </p:txBody>
      </p:sp>
      <p:sp>
        <p:nvSpPr>
          <p:cNvPr id="6" name="Text 3"/>
          <p:cNvSpPr/>
          <p:nvPr/>
        </p:nvSpPr>
        <p:spPr>
          <a:xfrm>
            <a:off x="6952538" y="1011587"/>
            <a:ext cx="1714314" cy="12134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Use a page like this to substantiate one of your strengths.</a:t>
            </a:r>
            <a:endParaRPr lang="en-US" sz="1050" dirty="0"/>
          </a:p>
          <a:p>
            <a:pPr algn="l">
              <a:lnSpc>
                <a:spcPts val="1365"/>
              </a:lnSpc>
            </a:pPr>
            <a:endParaRPr lang="en-US" sz="1050" dirty="0"/>
          </a:p>
          <a:p>
            <a:pPr algn="l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 this area, you can describe what the data is telling you.</a:t>
            </a:r>
            <a:endParaRPr lang="en-US" sz="1050" dirty="0"/>
          </a:p>
        </p:txBody>
      </p:sp>
      <p:sp>
        <p:nvSpPr>
          <p:cNvPr id="7" name="Text 4"/>
          <p:cNvSpPr/>
          <p:nvPr/>
        </p:nvSpPr>
        <p:spPr>
          <a:xfrm>
            <a:off x="476250" y="4516771"/>
            <a:ext cx="5524388" cy="31998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>
              <a:lnSpc>
                <a:spcPts val="1260"/>
              </a:lnSpc>
            </a:pPr>
            <a:r>
              <a:rPr lang="en-US" sz="9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Number of US subscribers (last 5 years)</a:t>
            </a:r>
            <a:endParaRPr lang="en-US" sz="900" dirty="0"/>
          </a:p>
          <a:p>
            <a:pPr algn="l">
              <a:lnSpc>
                <a:spcPts val="1260"/>
              </a:lnSpc>
            </a:pPr>
            <a:r>
              <a:rPr lang="en-US" sz="900" b="0" u="sng" spc="12" kern="0" dirty="0">
                <a:solidFill>
                  <a:srgbClr val="BEBEBE"/>
                </a:solidFill>
                <a:latin typeface="DM Mono" pitchFamily="34" charset="0"/>
                <a:ea typeface="DM Mono" pitchFamily="34" charset="-122"/>
                <a:cs typeface="DM Mono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Source</a:t>
            </a:r>
            <a:endParaRPr lang="en-US" sz="900" dirty="0"/>
          </a:p>
        </p:txBody>
      </p:sp>
      <p:graphicFrame>
        <p:nvGraphicFramePr>
          <p:cNvPr id="8" name="Chart 0" descr=""/>
          <p:cNvGraphicFramePr/>
          <p:nvPr/>
        </p:nvGraphicFramePr>
        <p:xfrm>
          <a:off x="476250" y="1566566"/>
          <a:ext cx="5524500" cy="257175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DBF0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3260075" y="1893221"/>
            <a:ext cx="5405326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Dogs are up 15% YoY.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Research cites doggo cuteness, human loneliness as biggest factors.</a:t>
            </a:r>
            <a:endParaRPr lang="en-US" sz="1200" dirty="0"/>
          </a:p>
        </p:txBody>
      </p:sp>
      <p:sp>
        <p:nvSpPr>
          <p:cNvPr id="4" name="Shape 1"/>
          <p:cNvSpPr/>
          <p:nvPr/>
        </p:nvSpPr>
        <p:spPr>
          <a:xfrm>
            <a:off x="476250" y="1643217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5" name="Text 2"/>
          <p:cNvSpPr/>
          <p:nvPr/>
        </p:nvSpPr>
        <p:spPr>
          <a:xfrm>
            <a:off x="476250" y="477664"/>
            <a:ext cx="3875484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4860"/>
              </a:lnSpc>
            </a:pPr>
            <a:r>
              <a:rPr lang="en-US" sz="54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Weaknesses</a:t>
            </a:r>
            <a:endParaRPr lang="en-US" sz="5400" dirty="0"/>
          </a:p>
        </p:txBody>
      </p:sp>
      <p:sp>
        <p:nvSpPr>
          <p:cNvPr id="6" name="Text 3"/>
          <p:cNvSpPr/>
          <p:nvPr/>
        </p:nvSpPr>
        <p:spPr>
          <a:xfrm>
            <a:off x="4572356" y="477664"/>
            <a:ext cx="4095080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Where are we struggling?</a:t>
            </a:r>
            <a:endParaRPr lang="en-US" sz="1050" dirty="0"/>
          </a:p>
        </p:txBody>
      </p:sp>
      <p:sp>
        <p:nvSpPr>
          <p:cNvPr id="7" name="Text 4"/>
          <p:cNvSpPr/>
          <p:nvPr/>
        </p:nvSpPr>
        <p:spPr>
          <a:xfrm>
            <a:off x="478077" y="1890867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#1﻿: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More dog people</a:t>
            </a:r>
            <a:endParaRPr lang="en-US" sz="1200" dirty="0"/>
          </a:p>
        </p:txBody>
      </p:sp>
      <p:sp>
        <p:nvSpPr>
          <p:cNvPr id="8" name="Text 5"/>
          <p:cNvSpPr/>
          <p:nvPr/>
        </p:nvSpPr>
        <p:spPr>
          <a:xfrm>
            <a:off x="3260075" y="2771420"/>
            <a:ext cx="5405177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People are subscribing to smaller doggos.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The average subscribed doggo was 12kg in 2019, up 30% from 2015.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Urbanization is a big driver.</a:t>
            </a:r>
            <a:endParaRPr lang="en-US" sz="1200" dirty="0"/>
          </a:p>
        </p:txBody>
      </p:sp>
      <p:sp>
        <p:nvSpPr>
          <p:cNvPr id="9" name="Shape 6"/>
          <p:cNvSpPr/>
          <p:nvPr/>
        </p:nvSpPr>
        <p:spPr>
          <a:xfrm>
            <a:off x="476250" y="2521416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10" name="Text 7"/>
          <p:cNvSpPr/>
          <p:nvPr/>
        </p:nvSpPr>
        <p:spPr>
          <a:xfrm>
            <a:off x="478077" y="2769066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#2﻿: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Size is trending smaller</a:t>
            </a:r>
            <a:endParaRPr lang="en-US" sz="1200" dirty="0"/>
          </a:p>
        </p:txBody>
      </p:sp>
      <p:sp>
        <p:nvSpPr>
          <p:cNvPr id="11" name="Text 8"/>
          <p:cNvSpPr/>
          <p:nvPr/>
        </p:nvSpPr>
        <p:spPr>
          <a:xfrm>
            <a:off x="3260075" y="3843557"/>
            <a:ext cx="5405177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 2019 people spent a lot more per dog than they did in 2018.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Most of the spending is in food, but additional services like shiatsu massages, puppicinos, and dog therapy are also on the rise.</a:t>
            </a:r>
            <a:endParaRPr lang="en-US" sz="1200" dirty="0"/>
          </a:p>
        </p:txBody>
      </p:sp>
      <p:sp>
        <p:nvSpPr>
          <p:cNvPr id="12" name="Shape 9"/>
          <p:cNvSpPr/>
          <p:nvPr/>
        </p:nvSpPr>
        <p:spPr>
          <a:xfrm>
            <a:off x="476250" y="3593553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13" name="Text 10"/>
          <p:cNvSpPr/>
          <p:nvPr/>
        </p:nvSpPr>
        <p:spPr>
          <a:xfrm>
            <a:off x="478077" y="3841203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#3﻿: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People are spending more per dog</a:t>
            </a:r>
            <a:endParaRPr lang="en-US" sz="1200" dirty="0"/>
          </a:p>
        </p:txBody>
      </p:sp>
      <p:sp>
        <p:nvSpPr>
          <p:cNvPr id="14" name="Shape 11"/>
          <p:cNvSpPr/>
          <p:nvPr/>
        </p:nvSpPr>
        <p:spPr>
          <a:xfrm>
            <a:off x="476250" y="4665115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476250" y="435130"/>
            <a:ext cx="5800837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4860"/>
              </a:lnSpc>
            </a:pPr>
            <a:r>
              <a:rPr lang="en-US" sz="45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An important weakness</a:t>
            </a:r>
            <a:endParaRPr lang="en-US" sz="5400" dirty="0"/>
          </a:p>
        </p:txBody>
      </p:sp>
      <p:sp>
        <p:nvSpPr>
          <p:cNvPr id="4" name="Text 1"/>
          <p:cNvSpPr/>
          <p:nvPr/>
        </p:nvSpPr>
        <p:spPr>
          <a:xfrm>
            <a:off x="6474960" y="-1149"/>
            <a:ext cx="2667000" cy="5144773"/>
          </a:xfrm>
          <a:prstGeom prst="roundRect">
            <a:avLst>
              <a:gd name="adj" fmla="val -34286"/>
            </a:avLst>
          </a:prstGeom>
          <a:solidFill>
            <a:srgbClr val="DBF0FB"/>
          </a:solidFill>
          <a:ln/>
        </p:spPr>
        <p:txBody>
          <a:bodyPr wrap="square" lIns="148167" tIns="607369" rIns="148167" bIns="607369" rtlCol="0" anchor="ctr"/>
          <a:lstStyle/>
          <a:p>
            <a:pPr algn="ctr">
              <a:lnSpc>
                <a:spcPts val="1560"/>
              </a:lnSpc>
            </a:pPr>
            <a:endParaRPr lang="en-US" sz="1200" dirty="0"/>
          </a:p>
        </p:txBody>
      </p:sp>
      <p:sp>
        <p:nvSpPr>
          <p:cNvPr id="5" name="Text 2"/>
          <p:cNvSpPr/>
          <p:nvPr/>
        </p:nvSpPr>
        <p:spPr>
          <a:xfrm>
            <a:off x="6952439" y="478281"/>
            <a:ext cx="1714314" cy="34669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365"/>
              </a:lnSpc>
            </a:pPr>
            <a:r>
              <a:rPr lang="en-US" sz="1100" b="1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This slide demonstrates one of our weak points</a:t>
            </a:r>
            <a:endParaRPr lang="en-US" sz="1050" dirty="0"/>
          </a:p>
        </p:txBody>
      </p:sp>
      <p:sp>
        <p:nvSpPr>
          <p:cNvPr id="6" name="Text 3"/>
          <p:cNvSpPr/>
          <p:nvPr/>
        </p:nvSpPr>
        <p:spPr>
          <a:xfrm>
            <a:off x="6952538" y="1011587"/>
            <a:ext cx="1714314" cy="12134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Use a page like this to substantiate one of your weaknesses.</a:t>
            </a:r>
            <a:endParaRPr lang="en-US" sz="1050" dirty="0"/>
          </a:p>
          <a:p>
            <a:pPr algn="l">
              <a:lnSpc>
                <a:spcPts val="1365"/>
              </a:lnSpc>
            </a:pPr>
            <a:endParaRPr lang="en-US" sz="1050" dirty="0"/>
          </a:p>
          <a:p>
            <a:pPr algn="l">
              <a:lnSpc>
                <a:spcPts val="1365"/>
              </a:lnSpc>
            </a:pPr>
            <a:r>
              <a:rPr lang="en-US" sz="1100" b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 this area, you can describe what the data is telling you.</a:t>
            </a:r>
            <a:endParaRPr lang="en-US" sz="1050" dirty="0"/>
          </a:p>
        </p:txBody>
      </p:sp>
      <p:sp>
        <p:nvSpPr>
          <p:cNvPr id="7" name="Text 4"/>
          <p:cNvSpPr/>
          <p:nvPr/>
        </p:nvSpPr>
        <p:spPr>
          <a:xfrm>
            <a:off x="476250" y="4516770"/>
            <a:ext cx="5524388" cy="319981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>
              <a:lnSpc>
                <a:spcPts val="1260"/>
              </a:lnSpc>
            </a:pPr>
            <a:r>
              <a:rPr lang="en-US" sz="9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Total number of things on a thing</a:t>
            </a:r>
            <a:endParaRPr lang="en-US" sz="900" dirty="0"/>
          </a:p>
          <a:p>
            <a:pPr algn="l">
              <a:lnSpc>
                <a:spcPts val="1260"/>
              </a:lnSpc>
            </a:pPr>
            <a:r>
              <a:rPr lang="en-US" sz="900" b="0" u="sng" spc="12" kern="0" dirty="0">
                <a:solidFill>
                  <a:srgbClr val="BEBEBE"/>
                </a:solidFill>
                <a:latin typeface="DM Mono" pitchFamily="34" charset="0"/>
                <a:ea typeface="DM Mono" pitchFamily="34" charset="-122"/>
                <a:cs typeface="DM Mono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Source</a:t>
            </a:r>
            <a:endParaRPr lang="en-US" sz="900" dirty="0"/>
          </a:p>
        </p:txBody>
      </p:sp>
      <p:graphicFrame>
        <p:nvGraphicFramePr>
          <p:cNvPr id="8" name="Chart 0" descr=""/>
          <p:cNvGraphicFramePr/>
          <p:nvPr/>
        </p:nvGraphicFramePr>
        <p:xfrm>
          <a:off x="476250" y="1566566"/>
          <a:ext cx="5524500" cy="257175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9" name="Shape 5"/>
          <p:cNvSpPr/>
          <p:nvPr/>
        </p:nvSpPr>
        <p:spPr>
          <a:xfrm rot="2722534">
            <a:off x="4443467" y="2692261"/>
            <a:ext cx="916332" cy="0"/>
          </a:xfrm>
          <a:prstGeom prst="line">
            <a:avLst/>
          </a:prstGeom>
          <a:solidFill>
            <a:srgbClr val="000000"/>
          </a:solidFill>
          <a:ln w="21167">
            <a:solidFill>
              <a:srgbClr val="D47474"/>
            </a:solidFill>
            <a:prstDash val="solid"/>
            <a:headEnd type="none"/>
            <a:tailEnd type="triangl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9F7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3260075" y="1893221"/>
            <a:ext cx="5405326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Dogs are up 15% YoY.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Research cites doggo cuteness, human loneliness as biggest factors.</a:t>
            </a:r>
            <a:endParaRPr lang="en-US" sz="1200" dirty="0"/>
          </a:p>
        </p:txBody>
      </p:sp>
      <p:sp>
        <p:nvSpPr>
          <p:cNvPr id="4" name="Shape 1"/>
          <p:cNvSpPr/>
          <p:nvPr/>
        </p:nvSpPr>
        <p:spPr>
          <a:xfrm>
            <a:off x="476250" y="1643217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5" name="Text 2"/>
          <p:cNvSpPr/>
          <p:nvPr/>
        </p:nvSpPr>
        <p:spPr>
          <a:xfrm>
            <a:off x="476250" y="477664"/>
            <a:ext cx="4556038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4860"/>
              </a:lnSpc>
            </a:pPr>
            <a:r>
              <a:rPr lang="en-US" sz="54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Opportunities</a:t>
            </a:r>
            <a:endParaRPr lang="en-US" sz="5400" dirty="0"/>
          </a:p>
        </p:txBody>
      </p:sp>
      <p:sp>
        <p:nvSpPr>
          <p:cNvPr id="6" name="Text 3"/>
          <p:cNvSpPr/>
          <p:nvPr/>
        </p:nvSpPr>
        <p:spPr>
          <a:xfrm>
            <a:off x="4572356" y="477664"/>
            <a:ext cx="4095080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Where could our next big win come from?</a:t>
            </a:r>
            <a:endParaRPr lang="en-US" sz="1050" dirty="0"/>
          </a:p>
        </p:txBody>
      </p:sp>
      <p:sp>
        <p:nvSpPr>
          <p:cNvPr id="7" name="Text 4"/>
          <p:cNvSpPr/>
          <p:nvPr/>
        </p:nvSpPr>
        <p:spPr>
          <a:xfrm>
            <a:off x="478077" y="1890867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#1﻿: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More dog people</a:t>
            </a:r>
            <a:endParaRPr lang="en-US" sz="1200" dirty="0"/>
          </a:p>
        </p:txBody>
      </p:sp>
      <p:sp>
        <p:nvSpPr>
          <p:cNvPr id="8" name="Text 5"/>
          <p:cNvSpPr/>
          <p:nvPr/>
        </p:nvSpPr>
        <p:spPr>
          <a:xfrm>
            <a:off x="3260075" y="2771420"/>
            <a:ext cx="5405177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People are subscribing to smaller doggos.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The average subscribed doggo was 12kg in 2019, up 30% from 2015.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Urbanization is a big driver.</a:t>
            </a:r>
            <a:endParaRPr lang="en-US" sz="1200" dirty="0"/>
          </a:p>
        </p:txBody>
      </p:sp>
      <p:sp>
        <p:nvSpPr>
          <p:cNvPr id="9" name="Shape 6"/>
          <p:cNvSpPr/>
          <p:nvPr/>
        </p:nvSpPr>
        <p:spPr>
          <a:xfrm>
            <a:off x="476250" y="2521416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10" name="Text 7"/>
          <p:cNvSpPr/>
          <p:nvPr/>
        </p:nvSpPr>
        <p:spPr>
          <a:xfrm>
            <a:off x="478077" y="2769066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#2﻿: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Size is trending smaller</a:t>
            </a:r>
            <a:endParaRPr lang="en-US" sz="1200" dirty="0"/>
          </a:p>
        </p:txBody>
      </p:sp>
      <p:sp>
        <p:nvSpPr>
          <p:cNvPr id="11" name="Text 8"/>
          <p:cNvSpPr/>
          <p:nvPr/>
        </p:nvSpPr>
        <p:spPr>
          <a:xfrm>
            <a:off x="3260075" y="3843557"/>
            <a:ext cx="5405177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 2019 people spent a lot more per dog than they did in 2018.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Most of the spending is in food, but additional services like shiatsu massages, puppicinos, and dog therapy are also on the rise.</a:t>
            </a:r>
            <a:endParaRPr lang="en-US" sz="1200" dirty="0"/>
          </a:p>
        </p:txBody>
      </p:sp>
      <p:sp>
        <p:nvSpPr>
          <p:cNvPr id="12" name="Shape 9"/>
          <p:cNvSpPr/>
          <p:nvPr/>
        </p:nvSpPr>
        <p:spPr>
          <a:xfrm>
            <a:off x="476250" y="3593553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13" name="Text 10"/>
          <p:cNvSpPr/>
          <p:nvPr/>
        </p:nvSpPr>
        <p:spPr>
          <a:xfrm>
            <a:off x="478077" y="3841203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#3﻿: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People are spending more per dog</a:t>
            </a:r>
            <a:endParaRPr lang="en-US" sz="1200" dirty="0"/>
          </a:p>
        </p:txBody>
      </p:sp>
      <p:sp>
        <p:nvSpPr>
          <p:cNvPr id="14" name="Shape 11"/>
          <p:cNvSpPr/>
          <p:nvPr/>
        </p:nvSpPr>
        <p:spPr>
          <a:xfrm>
            <a:off x="476250" y="4665115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0"/>
          <p:cNvSpPr/>
          <p:nvPr/>
        </p:nvSpPr>
        <p:spPr>
          <a:xfrm>
            <a:off x="476307" y="1650897"/>
            <a:ext cx="8192205" cy="1841705"/>
          </a:xfrm>
          <a:prstGeom prst="roundRect">
            <a:avLst>
              <a:gd name="adj" fmla="val 20000"/>
            </a:avLst>
          </a:prstGeom>
          <a:solidFill>
            <a:srgbClr val="F9F7DB"/>
          </a:solidFill>
          <a:ln/>
        </p:spPr>
      </p:sp>
      <p:sp>
        <p:nvSpPr>
          <p:cNvPr id="4" name="Text 1"/>
          <p:cNvSpPr/>
          <p:nvPr/>
        </p:nvSpPr>
        <p:spPr>
          <a:xfrm>
            <a:off x="476307" y="2807586"/>
            <a:ext cx="2619189" cy="39618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1560"/>
              </a:lnSpc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companies with</a:t>
            </a:r>
            <a:endParaRPr lang="en-US" sz="1200" dirty="0"/>
          </a:p>
          <a:p>
            <a:pPr algn="ctr">
              <a:lnSpc>
                <a:spcPts val="1560"/>
              </a:lnSpc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ideal profile fit</a:t>
            </a:r>
            <a:endParaRPr lang="en-US" sz="1200" dirty="0"/>
          </a:p>
        </p:txBody>
      </p:sp>
      <p:sp>
        <p:nvSpPr>
          <p:cNvPr id="5" name="Text 2"/>
          <p:cNvSpPr/>
          <p:nvPr/>
        </p:nvSpPr>
        <p:spPr>
          <a:xfrm>
            <a:off x="6047111" y="2807099"/>
            <a:ext cx="2619189" cy="39618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1560"/>
              </a:lnSpc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current satisfaction</a:t>
            </a:r>
            <a:endParaRPr lang="en-US" sz="1200" dirty="0"/>
          </a:p>
          <a:p>
            <a:pPr algn="ctr">
              <a:lnSpc>
                <a:spcPts val="1560"/>
              </a:lnSpc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with widget solution</a:t>
            </a:r>
            <a:endParaRPr lang="en-US" sz="1200" dirty="0"/>
          </a:p>
        </p:txBody>
      </p:sp>
      <p:sp>
        <p:nvSpPr>
          <p:cNvPr id="6" name="Text 3"/>
          <p:cNvSpPr/>
          <p:nvPr/>
        </p:nvSpPr>
        <p:spPr>
          <a:xfrm>
            <a:off x="3263108" y="2807099"/>
            <a:ext cx="2619189" cy="1980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1560"/>
              </a:lnSpc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yearly spend on widgets</a:t>
            </a:r>
            <a:endParaRPr lang="en-US" sz="1200" dirty="0"/>
          </a:p>
        </p:txBody>
      </p:sp>
      <p:sp>
        <p:nvSpPr>
          <p:cNvPr id="7" name="Text 4"/>
          <p:cNvSpPr/>
          <p:nvPr/>
        </p:nvSpPr>
        <p:spPr>
          <a:xfrm>
            <a:off x="476307" y="2025149"/>
            <a:ext cx="2619189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4860"/>
              </a:lnSpc>
            </a:pPr>
            <a:r>
              <a:rPr lang="en-US" sz="54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10k</a:t>
            </a:r>
            <a:endParaRPr lang="en-US" sz="5400" dirty="0"/>
          </a:p>
        </p:txBody>
      </p:sp>
      <p:sp>
        <p:nvSpPr>
          <p:cNvPr id="8" name="Text 5"/>
          <p:cNvSpPr/>
          <p:nvPr/>
        </p:nvSpPr>
        <p:spPr>
          <a:xfrm>
            <a:off x="6047111" y="2025149"/>
            <a:ext cx="2619189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4860"/>
              </a:lnSpc>
            </a:pPr>
            <a:r>
              <a:rPr lang="en-US" sz="54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-13</a:t>
            </a:r>
            <a:endParaRPr lang="en-US" sz="5400" dirty="0"/>
          </a:p>
        </p:txBody>
      </p:sp>
      <p:sp>
        <p:nvSpPr>
          <p:cNvPr id="9" name="Text 6"/>
          <p:cNvSpPr/>
          <p:nvPr/>
        </p:nvSpPr>
        <p:spPr>
          <a:xfrm>
            <a:off x="3263108" y="2025149"/>
            <a:ext cx="2619189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4860"/>
              </a:lnSpc>
            </a:pPr>
            <a:r>
              <a:rPr lang="en-US" sz="54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$88bn</a:t>
            </a:r>
            <a:endParaRPr lang="en-US" sz="5400" dirty="0"/>
          </a:p>
        </p:txBody>
      </p:sp>
      <p:sp>
        <p:nvSpPr>
          <p:cNvPr id="10" name="Text 7"/>
          <p:cNvSpPr/>
          <p:nvPr/>
        </p:nvSpPr>
        <p:spPr>
          <a:xfrm>
            <a:off x="476250" y="477664"/>
            <a:ext cx="7979941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4860"/>
              </a:lnSpc>
            </a:pPr>
            <a:r>
              <a:rPr lang="en-US" sz="47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Opportunity: USA expansion</a:t>
            </a:r>
            <a:endParaRPr lang="en-US" sz="5400" dirty="0"/>
          </a:p>
        </p:txBody>
      </p:sp>
      <p:sp>
        <p:nvSpPr>
          <p:cNvPr id="11" name="Text 8"/>
          <p:cNvSpPr/>
          <p:nvPr/>
        </p:nvSpPr>
        <p:spPr>
          <a:xfrm>
            <a:off x="2140030" y="3843557"/>
            <a:ext cx="4866419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1560"/>
              </a:lnSpc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 2019 people spent a lot more per dog than they did in 2018.</a:t>
            </a:r>
            <a:endParaRPr lang="en-US" sz="1200" dirty="0"/>
          </a:p>
          <a:p>
            <a:pPr algn="ctr">
              <a:lnSpc>
                <a:spcPts val="1560"/>
              </a:lnSpc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Most of the spending is in food, but additional services like shiatsu massages, puppicinos, and dog therapy are also on the rise.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FBDC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3260075" y="1893221"/>
            <a:ext cx="5405326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Dogs are up 15% YoY.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Research cites doggo cuteness, human loneliness as biggest factors.</a:t>
            </a:r>
            <a:endParaRPr lang="en-US" sz="1200" dirty="0"/>
          </a:p>
        </p:txBody>
      </p:sp>
      <p:sp>
        <p:nvSpPr>
          <p:cNvPr id="4" name="Shape 1"/>
          <p:cNvSpPr/>
          <p:nvPr/>
        </p:nvSpPr>
        <p:spPr>
          <a:xfrm>
            <a:off x="476250" y="1643217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5" name="Text 2"/>
          <p:cNvSpPr/>
          <p:nvPr/>
        </p:nvSpPr>
        <p:spPr>
          <a:xfrm>
            <a:off x="476250" y="477664"/>
            <a:ext cx="3124089" cy="6171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4860"/>
              </a:lnSpc>
            </a:pPr>
            <a:r>
              <a:rPr lang="en-US" sz="5400" b="0" spc="-48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Threats</a:t>
            </a:r>
            <a:endParaRPr lang="en-US" sz="5400" dirty="0"/>
          </a:p>
        </p:txBody>
      </p:sp>
      <p:sp>
        <p:nvSpPr>
          <p:cNvPr id="6" name="Text 3"/>
          <p:cNvSpPr/>
          <p:nvPr/>
        </p:nvSpPr>
        <p:spPr>
          <a:xfrm>
            <a:off x="4572356" y="477664"/>
            <a:ext cx="4095080" cy="18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lnSpc>
                <a:spcPts val="1470"/>
              </a:lnSpc>
            </a:pPr>
            <a:r>
              <a:rPr lang="en-US" sz="1100" b="0" spc="12" kern="0" dirty="0">
                <a:solidFill>
                  <a:srgbClr val="000000"/>
                </a:solidFill>
                <a:latin typeface="DM Mono" pitchFamily="34" charset="0"/>
                <a:ea typeface="DM Mono" pitchFamily="34" charset="-122"/>
                <a:cs typeface="DM Mono" pitchFamily="34" charset="-120"/>
              </a:rPr>
              <a:t>What signficant challenges might lie ahead?</a:t>
            </a:r>
            <a:endParaRPr lang="en-US" sz="1050" dirty="0"/>
          </a:p>
        </p:txBody>
      </p:sp>
      <p:sp>
        <p:nvSpPr>
          <p:cNvPr id="7" name="Text 4"/>
          <p:cNvSpPr/>
          <p:nvPr/>
        </p:nvSpPr>
        <p:spPr>
          <a:xfrm>
            <a:off x="478077" y="1890867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#1﻿: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More dog people</a:t>
            </a:r>
            <a:endParaRPr lang="en-US" sz="1200" dirty="0"/>
          </a:p>
        </p:txBody>
      </p:sp>
      <p:sp>
        <p:nvSpPr>
          <p:cNvPr id="8" name="Text 5"/>
          <p:cNvSpPr/>
          <p:nvPr/>
        </p:nvSpPr>
        <p:spPr>
          <a:xfrm>
            <a:off x="3260075" y="2771420"/>
            <a:ext cx="5405177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People are subscribing to smaller doggos.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The average subscribed doggo was 12kg in 2019, up 30% from 2015.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Urbanization is a big driver.</a:t>
            </a:r>
            <a:endParaRPr lang="en-US" sz="1200" dirty="0"/>
          </a:p>
        </p:txBody>
      </p:sp>
      <p:sp>
        <p:nvSpPr>
          <p:cNvPr id="9" name="Shape 6"/>
          <p:cNvSpPr/>
          <p:nvPr/>
        </p:nvSpPr>
        <p:spPr>
          <a:xfrm>
            <a:off x="476250" y="2521416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10" name="Text 7"/>
          <p:cNvSpPr/>
          <p:nvPr/>
        </p:nvSpPr>
        <p:spPr>
          <a:xfrm>
            <a:off x="478077" y="2769066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#2﻿: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Size is trending smaller</a:t>
            </a:r>
            <a:endParaRPr lang="en-US" sz="1200" dirty="0"/>
          </a:p>
        </p:txBody>
      </p:sp>
      <p:sp>
        <p:nvSpPr>
          <p:cNvPr id="11" name="Text 8"/>
          <p:cNvSpPr/>
          <p:nvPr/>
        </p:nvSpPr>
        <p:spPr>
          <a:xfrm>
            <a:off x="3260075" y="3843557"/>
            <a:ext cx="5405177" cy="5942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In 2019 people spent a lot more per dog than they did in 2018.</a:t>
            </a:r>
            <a:endParaRPr lang="en-US" sz="1200" dirty="0"/>
          </a:p>
          <a:p>
            <a:pPr algn="l" marL="190500" indent="-190500">
              <a:lnSpc>
                <a:spcPts val="1560"/>
              </a:lnSpc>
              <a:buSzPct val="100000"/>
              <a:buChar char="•"/>
            </a:pPr>
            <a:r>
              <a:rPr lang="en-US" sz="1200" b="0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Most of the spending is in food, but additional services like shiatsu massages, puppicinos, and dog therapy are also on the rise.</a:t>
            </a:r>
            <a:endParaRPr lang="en-US" sz="1200" dirty="0"/>
          </a:p>
        </p:txBody>
      </p:sp>
      <p:sp>
        <p:nvSpPr>
          <p:cNvPr id="12" name="Shape 9"/>
          <p:cNvSpPr/>
          <p:nvPr/>
        </p:nvSpPr>
        <p:spPr>
          <a:xfrm>
            <a:off x="476250" y="3593553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  <p:sp>
        <p:nvSpPr>
          <p:cNvPr id="13" name="Text 10"/>
          <p:cNvSpPr/>
          <p:nvPr/>
        </p:nvSpPr>
        <p:spPr>
          <a:xfrm>
            <a:off x="478077" y="3841203"/>
            <a:ext cx="2619189" cy="3961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Trend #3﻿:</a:t>
            </a:r>
            <a:endParaRPr lang="en-US" sz="1200" dirty="0"/>
          </a:p>
          <a:p>
            <a:pPr algn="l">
              <a:lnSpc>
                <a:spcPts val="1560"/>
              </a:lnSpc>
            </a:pPr>
            <a:r>
              <a:rPr lang="en-US" sz="1200" b="1" spc="12" kern="0" dirty="0">
                <a:solidFill>
                  <a:srgbClr val="000000"/>
                </a:solidFill>
                <a:latin typeface="DM Sans" pitchFamily="34" charset="0"/>
                <a:ea typeface="DM Sans" pitchFamily="34" charset="-122"/>
                <a:cs typeface="DM Sans" pitchFamily="34" charset="-120"/>
              </a:rPr>
              <a:t>People are spending more per dog</a:t>
            </a:r>
            <a:endParaRPr lang="en-US" sz="1200" dirty="0"/>
          </a:p>
        </p:txBody>
      </p:sp>
      <p:sp>
        <p:nvSpPr>
          <p:cNvPr id="14" name="Shape 11"/>
          <p:cNvSpPr/>
          <p:nvPr/>
        </p:nvSpPr>
        <p:spPr>
          <a:xfrm>
            <a:off x="476250" y="4665115"/>
            <a:ext cx="8191751" cy="4762"/>
          </a:xfrm>
          <a:prstGeom prst="line">
            <a:avLst/>
          </a:prstGeom>
          <a:solidFill>
            <a:srgbClr val="000000"/>
          </a:solidFill>
          <a:ln w="5292">
            <a:solidFill>
              <a:srgbClr val="BEBEBE"/>
            </a:solidFill>
            <a:prstDash val="solid"/>
            <a:headEnd type="none"/>
            <a:tailEnd type="non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subject>PptxGenJS Presentation</dc:subject>
  <dc:creator>Pitch Software GmbH</dc:creator>
  <cp:lastModifiedBy>Pitch Software GmbH</cp:lastModifiedBy>
  <cp:revision>1</cp:revision>
  <dcterms:created xsi:type="dcterms:W3CDTF">2024-04-16T09:52:16Z</dcterms:created>
  <dcterms:modified xsi:type="dcterms:W3CDTF">2024-04-16T09:52:16Z</dcterms:modified>
</cp:coreProperties>
</file>